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9" r:id="rId2"/>
    <p:sldId id="265" r:id="rId3"/>
    <p:sldId id="273" r:id="rId4"/>
    <p:sldId id="267" r:id="rId5"/>
    <p:sldId id="269" r:id="rId6"/>
    <p:sldId id="276" r:id="rId7"/>
    <p:sldId id="270" r:id="rId8"/>
    <p:sldId id="27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-1314" y="-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459D0A-CBEB-471F-83B9-20E1E887817B}" type="datetimeFigureOut">
              <a:rPr lang="ru-RU" smtClean="0"/>
              <a:pPr/>
              <a:t>29.01.2026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7152FC-7FE9-402E-B9BE-EF1EF38051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04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29.01.2026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29.01.2026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29.01.2026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29.01.2026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29.01.2026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29.01.2026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20688"/>
            <a:ext cx="3456384" cy="2088232"/>
          </a:xfrm>
        </p:spPr>
        <p:txBody>
          <a:bodyPr>
            <a:normAutofit fontScale="70000" lnSpcReduction="20000"/>
          </a:bodyPr>
          <a:lstStyle/>
          <a:p>
            <a:pPr marL="109728" indent="0">
              <a:buNone/>
            </a:pPr>
            <a:r>
              <a:rPr lang="ru-RU" sz="2400" dirty="0"/>
              <a:t>Семён Михайлович Будённый родился 13 (25) апреля 1883 года </a:t>
            </a:r>
            <a:r>
              <a:rPr lang="ru-RU" sz="2400" dirty="0" smtClean="0"/>
              <a:t>в бедной</a:t>
            </a:r>
            <a:r>
              <a:rPr lang="ru-RU" sz="2400" dirty="0"/>
              <a:t> крестьянской </a:t>
            </a:r>
            <a:endParaRPr lang="ru-RU" sz="2400" dirty="0" smtClean="0"/>
          </a:p>
          <a:p>
            <a:pPr marL="109728" indent="0">
              <a:buNone/>
            </a:pPr>
            <a:r>
              <a:rPr lang="ru-RU" sz="2400" dirty="0" smtClean="0"/>
              <a:t>семье</a:t>
            </a:r>
            <a:r>
              <a:rPr lang="ru-RU" sz="2400" dirty="0"/>
              <a:t> </a:t>
            </a:r>
          </a:p>
          <a:p>
            <a:pPr marL="109728" indent="0">
              <a:buNone/>
            </a:pPr>
            <a:r>
              <a:rPr lang="ru-RU" sz="2400" dirty="0"/>
              <a:t>Михаила Ивановича и Меланьи Никитичны Будённых.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548680"/>
            <a:ext cx="3600400" cy="497100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292080" y="6093296"/>
            <a:ext cx="25619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/>
              <a:t>Буденный в 1912 году.</a:t>
            </a:r>
            <a:endParaRPr lang="ru-RU" dirty="0"/>
          </a:p>
        </p:txBody>
      </p:sp>
      <p:pic>
        <p:nvPicPr>
          <p:cNvPr id="6" name="Рисунок 5" descr="Родители Буденного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2924944"/>
            <a:ext cx="4464495" cy="324036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8566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4"/>
          <p:cNvSpPr txBox="1">
            <a:spLocks noGrp="1"/>
          </p:cNvSpPr>
          <p:nvPr>
            <p:ph idx="1"/>
          </p:nvPr>
        </p:nvSpPr>
        <p:spPr>
          <a:xfrm>
            <a:off x="3857620" y="1214422"/>
            <a:ext cx="4929222" cy="5000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ru-RU" sz="1800" b="0" i="0" u="none" strike="noStrike" cap="none" dirty="0" smtClean="0">
                <a:solidFill>
                  <a:srgbClr val="002060"/>
                </a:solidFill>
                <a:latin typeface="Constantia"/>
                <a:ea typeface="Constantia"/>
                <a:cs typeface="Constantia"/>
                <a:sym typeface="Constantia"/>
              </a:rPr>
              <a:t>В </a:t>
            </a:r>
            <a:r>
              <a:rPr lang="ru-RU" sz="1800" b="0" i="0" u="none" strike="noStrike" cap="none" dirty="0">
                <a:solidFill>
                  <a:srgbClr val="002060"/>
                </a:solidFill>
                <a:latin typeface="Constantia"/>
                <a:ea typeface="Constantia"/>
                <a:cs typeface="Constantia"/>
                <a:sym typeface="Constantia"/>
              </a:rPr>
              <a:t>юности </a:t>
            </a:r>
            <a:r>
              <a:rPr lang="ru-RU" sz="1800" dirty="0" smtClean="0">
                <a:solidFill>
                  <a:srgbClr val="002060"/>
                </a:solidFill>
                <a:latin typeface="Constantia"/>
                <a:ea typeface="Constantia"/>
                <a:cs typeface="Constantia"/>
                <a:sym typeface="Constantia"/>
              </a:rPr>
              <a:t>Семён Михайлович работал </a:t>
            </a:r>
            <a:r>
              <a:rPr lang="ru-RU" sz="1800" b="0" i="0" u="none" strike="noStrike" cap="none" dirty="0">
                <a:solidFill>
                  <a:srgbClr val="002060"/>
                </a:solidFill>
                <a:latin typeface="Constantia"/>
                <a:ea typeface="Constantia"/>
                <a:cs typeface="Constantia"/>
                <a:sym typeface="Constantia"/>
              </a:rPr>
              <a:t>магазинным разносчиком, помощником кузнеца, рабочим на паровой молотилке. </a:t>
            </a:r>
            <a:endParaRPr lang="ru-RU" sz="1800" dirty="0" smtClean="0">
              <a:solidFill>
                <a:srgbClr val="002060"/>
              </a:solidFill>
            </a:endParaRPr>
          </a:p>
        </p:txBody>
      </p:sp>
      <p:sp>
        <p:nvSpPr>
          <p:cNvPr id="100" name="Google Shape;100;p14"/>
          <p:cNvSpPr txBox="1">
            <a:spLocks noGrp="1"/>
          </p:cNvSpPr>
          <p:nvPr>
            <p:ph type="title"/>
          </p:nvPr>
        </p:nvSpPr>
        <p:spPr>
          <a:xfrm>
            <a:off x="428596" y="0"/>
            <a:ext cx="82296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B1D07"/>
              </a:buClr>
              <a:buSzPts val="4200"/>
              <a:buFont typeface="Constantia"/>
              <a:buNone/>
            </a:pPr>
            <a:r>
              <a:rPr lang="ru-RU" sz="4200" b="0" i="0" u="none" strike="noStrike" cap="none" dirty="0">
                <a:solidFill>
                  <a:srgbClr val="3B1D07"/>
                </a:solidFill>
                <a:latin typeface="Constantia"/>
                <a:ea typeface="Constantia"/>
                <a:cs typeface="Constantia"/>
                <a:sym typeface="Constantia"/>
              </a:rPr>
              <a:t>Биография.</a:t>
            </a:r>
            <a:endParaRPr sz="4200" b="0" i="0" u="none" strike="noStrike" cap="none">
              <a:solidFill>
                <a:srgbClr val="3B1D07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pic>
        <p:nvPicPr>
          <p:cNvPr id="4" name="Рисунок 3" descr="http://www.opoccuu.com/sbud7.jpg"/>
          <p:cNvPicPr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7158" y="1285860"/>
            <a:ext cx="3429024" cy="5000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https://interesnyefakty.org/wp-content/uploads/semen-budennyj-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956" y="2204864"/>
            <a:ext cx="3312368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785794"/>
            <a:ext cx="7887250" cy="894335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r>
              <a:rPr lang="ru-RU" sz="6400" dirty="0" smtClean="0"/>
              <a:t/>
            </a:r>
            <a:br>
              <a:rPr lang="ru-RU" sz="6400" dirty="0" smtClean="0"/>
            </a:br>
            <a:r>
              <a:rPr lang="ru-RU" sz="4300" dirty="0" smtClean="0"/>
              <a:t>Участвовал в русско-японской войне 1904-1905 годов в составе 26-го Донского казачьего полка. В 1907 году Буденный — как лучший наездник полка, был отправлен в Петербург, в Высшую кавалерийскую офицерскую школу на годичные курсы для низших чинов, которые закончил в 1908 году.</a:t>
            </a:r>
            <a:br>
              <a:rPr lang="ru-RU" sz="4300" dirty="0" smtClean="0"/>
            </a:br>
            <a:r>
              <a:rPr lang="ru-RU" sz="6400" dirty="0" smtClean="0"/>
              <a:t> </a:t>
            </a:r>
            <a:br>
              <a:rPr lang="ru-RU" sz="6400" dirty="0" smtClean="0"/>
            </a:b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352928" cy="7200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 descr="Picture background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4442996"/>
            <a:ext cx="6192688" cy="2205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680129"/>
            <a:ext cx="3522603" cy="2690859"/>
          </a:xfrm>
          <a:prstGeom prst="rect">
            <a:avLst/>
          </a:prstGeom>
          <a:noFill/>
        </p:spPr>
      </p:pic>
      <p:pic>
        <p:nvPicPr>
          <p:cNvPr id="6" name="Рисунок 3" descr="Семен Михайлович в окружении красных командиров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80129"/>
            <a:ext cx="4392488" cy="2690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-41198"/>
            <a:ext cx="7128792" cy="1682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8"/>
          <p:cNvSpPr txBox="1">
            <a:spLocks noGrp="1"/>
          </p:cNvSpPr>
          <p:nvPr>
            <p:ph idx="1"/>
          </p:nvPr>
        </p:nvSpPr>
        <p:spPr>
          <a:xfrm>
            <a:off x="4357686" y="1500174"/>
            <a:ext cx="4329114" cy="4786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74370" lvl="1">
              <a:spcBef>
                <a:spcPts val="0"/>
              </a:spcBef>
              <a:buClr>
                <a:schemeClr val="accent2"/>
              </a:buClr>
              <a:buSzPts val="2210"/>
              <a:buFont typeface="Noto Sans Symbols"/>
              <a:buChar char="●"/>
            </a:pPr>
            <a:r>
              <a:rPr lang="ru-RU" sz="1600" b="0" i="0" u="none" strike="noStrike" cap="none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  <a:sym typeface="Constantia"/>
              </a:rPr>
              <a:t>Во время Великой Отечественной войны входил в состав Ставки Верховного Главнокомандования, участвовал в обороне </a:t>
            </a:r>
            <a:r>
              <a:rPr lang="ru-RU" sz="1600" b="0" i="0" u="none" strike="noStrike" cap="none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  <a:sym typeface="Constantia"/>
              </a:rPr>
              <a:t>Москвы</a:t>
            </a:r>
            <a:r>
              <a:rPr lang="ru-RU" sz="16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  <a:sym typeface="Constantia"/>
              </a:rPr>
              <a:t>.</a:t>
            </a:r>
          </a:p>
          <a:p>
            <a:pPr marL="400050" lvl="1" indent="0">
              <a:spcBef>
                <a:spcPts val="0"/>
              </a:spcBef>
              <a:buClr>
                <a:schemeClr val="accent2"/>
              </a:buClr>
              <a:buSzPts val="2210"/>
              <a:buNone/>
            </a:pPr>
            <a:endParaRPr lang="ru-RU" sz="1600" b="0" i="0" u="none" strike="noStrike" cap="none" dirty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  <a:sym typeface="Constantia"/>
            </a:endParaRPr>
          </a:p>
          <a:p>
            <a:pPr marL="400050" lvl="1" indent="0">
              <a:spcBef>
                <a:spcPts val="0"/>
              </a:spcBef>
              <a:buClr>
                <a:schemeClr val="accent2"/>
              </a:buClr>
              <a:buSzPts val="2210"/>
              <a:buNone/>
            </a:pPr>
            <a:endParaRPr sz="1600" b="0" i="0" u="none" strike="noStrike" cap="none" dirty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  <a:sym typeface="Constantia"/>
            </a:endParaRPr>
          </a:p>
        </p:txBody>
      </p:sp>
      <p:sp>
        <p:nvSpPr>
          <p:cNvPr id="126" name="Google Shape;126;p1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413088"/>
              </a:buClr>
              <a:buSzPts val="4200"/>
              <a:buFont typeface="Constantia"/>
              <a:buNone/>
            </a:pPr>
            <a:r>
              <a:rPr lang="ru-RU" sz="4200" b="1" i="0" u="none" strike="noStrike" cap="none" dirty="0">
                <a:solidFill>
                  <a:srgbClr val="413088"/>
                </a:solidFill>
                <a:latin typeface="Constantia"/>
                <a:ea typeface="Constantia"/>
                <a:cs typeface="Constantia"/>
                <a:sym typeface="Constantia"/>
              </a:rPr>
              <a:t>Великая Отечественная война</a:t>
            </a:r>
            <a:endParaRPr sz="4200" b="0" i="0" u="none" strike="noStrike" cap="none">
              <a:solidFill>
                <a:srgbClr val="413088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pic>
        <p:nvPicPr>
          <p:cNvPr id="4" name="Picture 2" descr="C:\Users\Peter Kireev\Desktop\1300102032_sovetskij-voenachalnik-marshal-sovetskogo-soyuza-1935-semen-mixajlovich-budennyj-prinimaet-parad-na-krasnoj-ploshhadi-v-moskve-7-noyabrya-1947-god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428736"/>
            <a:ext cx="4071966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Фото ru.wikipedia.or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3383" y="2710233"/>
            <a:ext cx="4392488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Послевоенные годы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 descr="Picture background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928670"/>
            <a:ext cx="3143272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071934" y="1285860"/>
            <a:ext cx="42148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 февраля 1947 г. по май 1953 г. Будённый по совместительству работал заместителем министра сельского хозяйства по коневодству.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636912"/>
            <a:ext cx="4752528" cy="3578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92;p13" descr="https://regnum.ru/uploads/pictures/news/2017/04/24/regnum_picture_1493051798606144_normal.jpeg"/>
          <p:cNvPicPr preferRelativeResize="0">
            <a:picLocks noGrp="1"/>
          </p:cNvPicPr>
          <p:nvPr>
            <p:ph sz="quarter" idx="1"/>
          </p:nvPr>
        </p:nvPicPr>
        <p:blipFill rotWithShape="1">
          <a:blip r:embed="rId2" cstate="print">
            <a:alphaModFix/>
          </a:blip>
          <a:stretch/>
        </p:blipFill>
        <p:spPr>
          <a:xfrm>
            <a:off x="5580112" y="642919"/>
            <a:ext cx="3063854" cy="372218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642910" y="500042"/>
            <a:ext cx="3643338" cy="5626121"/>
          </a:xfrm>
        </p:spPr>
        <p:txBody>
          <a:bodyPr>
            <a:normAutofit/>
          </a:bodyPr>
          <a:lstStyle/>
          <a:p>
            <a:r>
              <a:rPr lang="ru-RU" sz="2100" dirty="0" smtClean="0"/>
              <a:t>За заслуги перед Родиной</a:t>
            </a:r>
          </a:p>
          <a:p>
            <a:r>
              <a:rPr lang="ru-RU" sz="2100" dirty="0" smtClean="0"/>
              <a:t>С.М. Будённый трижды удостоен звания Героя Советского Союза.</a:t>
            </a:r>
          </a:p>
          <a:p>
            <a:r>
              <a:rPr lang="ru-RU" sz="2100" dirty="0" smtClean="0"/>
              <a:t>Он награждён также многими орденами и </a:t>
            </a:r>
            <a:r>
              <a:rPr lang="ru-RU" sz="2100" dirty="0" smtClean="0"/>
              <a:t>медалями</a:t>
            </a:r>
            <a:endParaRPr lang="ru-RU" sz="2100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6181" y="357166"/>
            <a:ext cx="214314" cy="107793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4365104"/>
            <a:ext cx="5832648" cy="21602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3929058" y="285729"/>
            <a:ext cx="4900617" cy="3357585"/>
          </a:xfrm>
        </p:spPr>
        <p:txBody>
          <a:bodyPr>
            <a:normAutofit fontScale="775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100" b="1" dirty="0" smtClean="0"/>
              <a:t>Награды Российской империи: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100" b="1" dirty="0" smtClean="0"/>
              <a:t> </a:t>
            </a:r>
            <a:endParaRPr lang="ru-RU" sz="3100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Георгиевский крест 1-й степени</a:t>
            </a:r>
            <a:endParaRPr lang="ru-RU" sz="1400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Георгиевский крест 2-й степени</a:t>
            </a:r>
            <a:endParaRPr lang="ru-RU" sz="1400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Георгиевский крест 3-й степени</a:t>
            </a:r>
            <a:endParaRPr lang="ru-RU" sz="1400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Два Георгиевских креста 4-й степени</a:t>
            </a:r>
            <a:endParaRPr lang="ru-RU" sz="1400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Георгиевская медаль 1-й степени</a:t>
            </a:r>
            <a:endParaRPr lang="ru-RU" sz="1400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Георгиевская медаль 2-й степени</a:t>
            </a:r>
            <a:endParaRPr lang="ru-RU" sz="1400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Георгиевская медаль 3-й степени</a:t>
            </a:r>
            <a:endParaRPr lang="ru-RU" sz="1400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Георгиевская медаль 4-й степени</a:t>
            </a:r>
            <a:endParaRPr lang="ru-RU" sz="1400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1400" dirty="0" smtClean="0"/>
          </a:p>
        </p:txBody>
      </p:sp>
      <p:sp>
        <p:nvSpPr>
          <p:cNvPr id="7170" name="Текст 2"/>
          <p:cNvSpPr>
            <a:spLocks noGrp="1"/>
          </p:cNvSpPr>
          <p:nvPr>
            <p:ph type="body" idx="2"/>
          </p:nvPr>
        </p:nvSpPr>
        <p:spPr>
          <a:xfrm>
            <a:off x="500034" y="285728"/>
            <a:ext cx="3429024" cy="3214710"/>
          </a:xfrm>
        </p:spPr>
        <p:txBody>
          <a:bodyPr>
            <a:normAutofit fontScale="62500" lnSpcReduction="20000"/>
          </a:bodyPr>
          <a:lstStyle/>
          <a:p>
            <a:r>
              <a:rPr lang="ru-RU" sz="2400" b="1" dirty="0" smtClean="0"/>
              <a:t>Награды СССР:</a:t>
            </a:r>
          </a:p>
          <a:p>
            <a:endParaRPr lang="ru-RU" sz="2400" dirty="0" smtClean="0"/>
          </a:p>
          <a:p>
            <a:r>
              <a:rPr lang="ru-RU" sz="1800" dirty="0" smtClean="0"/>
              <a:t>Три </a:t>
            </a:r>
            <a:r>
              <a:rPr lang="ru-RU" sz="1800" b="1" u="sng" dirty="0" smtClean="0"/>
              <a:t>Медали «Золотая Звезда»</a:t>
            </a:r>
            <a:r>
              <a:rPr lang="ru-RU" sz="1800" dirty="0" smtClean="0"/>
              <a:t> Героя Советского Союза</a:t>
            </a:r>
          </a:p>
          <a:p>
            <a:endParaRPr lang="ru-RU" sz="1800" dirty="0" smtClean="0"/>
          </a:p>
          <a:p>
            <a:r>
              <a:rPr lang="ru-RU" sz="1800" dirty="0" smtClean="0"/>
              <a:t>Восемь </a:t>
            </a:r>
            <a:r>
              <a:rPr lang="ru-RU" sz="1800" b="1" u="sng" dirty="0" smtClean="0"/>
              <a:t>орденов Ленина</a:t>
            </a:r>
          </a:p>
          <a:p>
            <a:r>
              <a:rPr lang="ru-RU" sz="1800" dirty="0" smtClean="0"/>
              <a:t>Шесть </a:t>
            </a:r>
            <a:r>
              <a:rPr lang="ru-RU" sz="1800" b="1" u="sng" dirty="0" smtClean="0"/>
              <a:t>орденов Красного Знамени</a:t>
            </a:r>
          </a:p>
          <a:p>
            <a:r>
              <a:rPr lang="ru-RU" sz="1800" b="1" u="sng" dirty="0" smtClean="0"/>
              <a:t>Орден Суворова</a:t>
            </a:r>
            <a:r>
              <a:rPr lang="ru-RU" sz="1800" dirty="0" smtClean="0"/>
              <a:t> 1-й степени</a:t>
            </a:r>
          </a:p>
          <a:p>
            <a:endParaRPr lang="ru-RU" dirty="0" smtClean="0"/>
          </a:p>
          <a:p>
            <a:endParaRPr lang="ru-RU" sz="1200" dirty="0" smtClean="0"/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38" y="3429000"/>
            <a:ext cx="6572295" cy="3286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3829048" cy="5357850"/>
          </a:xfrm>
        </p:spPr>
        <p:txBody>
          <a:bodyPr>
            <a:normAutofit/>
          </a:bodyPr>
          <a:lstStyle/>
          <a:p>
            <a:r>
              <a:rPr lang="ru-RU" dirty="0" smtClean="0"/>
              <a:t>Семён Михайлович Будённый скончался 26 октября 1973 года, на 91-м году жизни, в Москве, 30 октября похоронен на Красной площади в Москве у Кремлевской стены.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14290"/>
            <a:ext cx="7901014" cy="5000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Picture 2" descr="https://upload.wikimedia.org/wikipedia/commons/thumb/3/32/Semyon_Budyonny_grave_kremlin_wall_necropolis_july_2016.jpg/250px-Semyon_Budyonny_grave_kremlin_wall_necropolis_july_20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08968" y="285728"/>
            <a:ext cx="4149312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484</TotalTime>
  <Words>148</Words>
  <Application>Microsoft Office PowerPoint</Application>
  <PresentationFormat>Экран (4:3)</PresentationFormat>
  <Paragraphs>33</Paragraphs>
  <Slides>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Бумажная</vt:lpstr>
      <vt:lpstr>Презентация PowerPoint</vt:lpstr>
      <vt:lpstr>Биография.</vt:lpstr>
      <vt:lpstr> </vt:lpstr>
      <vt:lpstr>Великая Отечественная война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19</dc:creator>
  <cp:lastModifiedBy>19</cp:lastModifiedBy>
  <cp:revision>44</cp:revision>
  <dcterms:created xsi:type="dcterms:W3CDTF">2026-01-21T12:25:49Z</dcterms:created>
  <dcterms:modified xsi:type="dcterms:W3CDTF">2026-01-29T07:19:45Z</dcterms:modified>
</cp:coreProperties>
</file>